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4" r:id="rId12"/>
    <p:sldId id="271" r:id="rId13"/>
    <p:sldId id="272" r:id="rId14"/>
    <p:sldId id="265" r:id="rId15"/>
    <p:sldId id="267" r:id="rId16"/>
    <p:sldId id="275" r:id="rId17"/>
    <p:sldId id="268" r:id="rId18"/>
    <p:sldId id="270" r:id="rId19"/>
    <p:sldId id="269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750"/>
  </p:normalViewPr>
  <p:slideViewPr>
    <p:cSldViewPr snapToGrid="0" snapToObjects="1">
      <p:cViewPr varScale="1">
        <p:scale>
          <a:sx n="214" d="100"/>
          <a:sy n="214" d="100"/>
        </p:scale>
        <p:origin x="1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8D661D2-0567-E749-B8E2-E5BB607BC5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034728-BEFA-584B-9001-C8310A7BF7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4E8B4-76F9-E74C-BB6F-633B91183396}" type="datetimeFigureOut">
              <a:rPr lang="es-ES" smtClean="0"/>
              <a:t>21/3/21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9EE85C4-20C5-6143-A29E-D3DB1D7615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1E7F76-7F04-9D4D-89F2-7A21454543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790EF-0C54-8748-8AF0-75AB644875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69184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48A92-DB9E-B94D-8BD0-F72C206D4687}" type="datetimeFigureOut">
              <a:rPr lang="es-ES" smtClean="0"/>
              <a:t>21/3/21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E48EC-6FF8-C248-AC79-1FC3600D95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8376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90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elipehigon/IA3_AP1_2_Encryption_GAN" TargetMode="External"/><Relationship Id="rId5" Type="http://schemas.openxmlformats.org/officeDocument/2006/relationships/hyperlink" Target="mailto:fehimar@alumni.uv.es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4.tiff"/><Relationship Id="rId3" Type="http://schemas.openxmlformats.org/officeDocument/2006/relationships/image" Target="../media/image4.png"/><Relationship Id="rId7" Type="http://schemas.openxmlformats.org/officeDocument/2006/relationships/image" Target="../media/image18.tiff"/><Relationship Id="rId12" Type="http://schemas.openxmlformats.org/officeDocument/2006/relationships/image" Target="../media/image23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8.png"/><Relationship Id="rId9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file:///ol/x11Hm&#171;/x18egamo/x16Felipe" TargetMode="Externa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4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A529F-B974-9342-972C-66DE90A10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Sistema de encriptación utilizando redes </a:t>
            </a:r>
            <a:r>
              <a:rPr lang="es-ES" dirty="0" err="1">
                <a:solidFill>
                  <a:schemeClr val="bg1"/>
                </a:solidFill>
              </a:rPr>
              <a:t>gan</a:t>
            </a:r>
            <a:r>
              <a:rPr lang="es-ES" dirty="0">
                <a:solidFill>
                  <a:schemeClr val="bg1"/>
                </a:solidFill>
              </a:rPr>
              <a:t> y </a:t>
            </a:r>
            <a:r>
              <a:rPr lang="es-ES" dirty="0" err="1">
                <a:solidFill>
                  <a:schemeClr val="bg1"/>
                </a:solidFill>
              </a:rPr>
              <a:t>autoencoders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355729-93C2-324A-B1B8-5C08D1628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dirty="0"/>
              <a:t>Evaluación aprendizaje profundo i y ii</a:t>
            </a:r>
          </a:p>
          <a:p>
            <a:pPr algn="ctr"/>
            <a:r>
              <a:rPr lang="es-ES" dirty="0"/>
              <a:t>Felipe </a:t>
            </a:r>
            <a:r>
              <a:rPr lang="es-ES" dirty="0" err="1"/>
              <a:t>higón</a:t>
            </a:r>
            <a:r>
              <a:rPr lang="es-ES" dirty="0"/>
              <a:t> Martínez</a:t>
            </a:r>
          </a:p>
          <a:p>
            <a:pPr algn="ctr"/>
            <a:endParaRPr lang="es-ES" dirty="0"/>
          </a:p>
          <a:p>
            <a:endParaRPr lang="es-E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2CF9420-C827-0F49-B91D-165EC5699C7D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5" name="Imagen 4" descr="Texto&#10;&#10;Descripción generada automáticamente">
              <a:extLst>
                <a:ext uri="{FF2B5EF4-FFF2-40B4-BE49-F238E27FC236}">
                  <a16:creationId xmlns:a16="http://schemas.microsoft.com/office/drawing/2014/main" id="{FA0448A8-8F99-DF47-84D3-A91F4820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7B9DD1F7-2341-304C-8369-7903726EC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A3D7055-12B5-9B44-93A6-3A9221EA1A35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2D1CD8A-BD3B-BC4B-93CE-B16E4FFCF88F}"/>
              </a:ext>
            </a:extLst>
          </p:cNvPr>
          <p:cNvSpPr txBox="1"/>
          <p:nvPr/>
        </p:nvSpPr>
        <p:spPr>
          <a:xfrm>
            <a:off x="5062905" y="4618659"/>
            <a:ext cx="2418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felipe.higon@gmail.com</a:t>
            </a:r>
            <a:endParaRPr lang="es-ES" dirty="0"/>
          </a:p>
          <a:p>
            <a:r>
              <a:rPr lang="es-E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fehimar@alumni.uv.es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D42587-9B93-1C44-8E7F-2A8B5E405BA1}"/>
              </a:ext>
            </a:extLst>
          </p:cNvPr>
          <p:cNvSpPr txBox="1"/>
          <p:nvPr/>
        </p:nvSpPr>
        <p:spPr>
          <a:xfrm>
            <a:off x="3236565" y="5210753"/>
            <a:ext cx="6307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https://github.com/felipehigon/IA3_AP1_2_Encryption_GAN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025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CONVOLUCIONAL </a:t>
            </a:r>
            <a:r>
              <a:rPr lang="es-ES" u="sng" dirty="0" err="1">
                <a:solidFill>
                  <a:schemeClr val="bg1"/>
                </a:solidFill>
              </a:rPr>
              <a:t>hack</a:t>
            </a:r>
            <a:endParaRPr lang="es-ES" u="sng" dirty="0">
              <a:solidFill>
                <a:schemeClr val="bg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5337958" y="1280041"/>
            <a:ext cx="59020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Entradas: Espacio latente codificado dimensión 16.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 son los números del 0 al 9.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Posteriormente se pasan de ASCII a texto.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Modelo idéntico si juntamos el </a:t>
            </a:r>
            <a:r>
              <a:rPr lang="es-ES" dirty="0" err="1"/>
              <a:t>decoder</a:t>
            </a:r>
            <a:r>
              <a:rPr lang="es-ES" dirty="0"/>
              <a:t> + </a:t>
            </a:r>
            <a:r>
              <a:rPr lang="es-ES" dirty="0" err="1"/>
              <a:t>convolucional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Genero </a:t>
            </a:r>
            <a:r>
              <a:rPr lang="es-ES" dirty="0" err="1"/>
              <a:t>Dataset</a:t>
            </a:r>
            <a:r>
              <a:rPr lang="es-ES" dirty="0"/>
              <a:t> artificial con generador GAN + ENCODER. </a:t>
            </a:r>
            <a:r>
              <a:rPr lang="es-ES" dirty="0" err="1"/>
              <a:t>Dataset</a:t>
            </a:r>
            <a:r>
              <a:rPr lang="es-ES" dirty="0"/>
              <a:t> de 10000 muestras 1000 de cada número.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Resultados: </a:t>
            </a:r>
            <a:r>
              <a:rPr lang="es-ES" dirty="0" err="1"/>
              <a:t>loss</a:t>
            </a:r>
            <a:r>
              <a:rPr lang="es-ES" dirty="0"/>
              <a:t>: 0.0264 - </a:t>
            </a:r>
            <a:r>
              <a:rPr lang="es-ES" dirty="0" err="1"/>
              <a:t>accuracy</a:t>
            </a:r>
            <a:r>
              <a:rPr lang="es-ES" dirty="0"/>
              <a:t>: 0.9941 (100 Épocas).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Parámetros: 145370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F197FBC0-454D-394E-8647-6AF27B40A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585" y="1255587"/>
            <a:ext cx="3658185" cy="5375704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DA9C2AF4-9D87-8E45-8865-662471338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081" y="4515091"/>
            <a:ext cx="3168327" cy="149369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884C88E-040A-7D46-BE7A-1BA06A54F662}"/>
              </a:ext>
            </a:extLst>
          </p:cNvPr>
          <p:cNvSpPr/>
          <p:nvPr/>
        </p:nvSpPr>
        <p:spPr>
          <a:xfrm>
            <a:off x="7841480" y="5456712"/>
            <a:ext cx="1207518" cy="556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209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Resumen solución inicial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47D4F0-D5E0-C044-8C32-381C8472668A}"/>
              </a:ext>
            </a:extLst>
          </p:cNvPr>
          <p:cNvSpPr txBox="1"/>
          <p:nvPr/>
        </p:nvSpPr>
        <p:spPr>
          <a:xfrm>
            <a:off x="1672674" y="1129599"/>
            <a:ext cx="244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 enviar letra “a”:</a:t>
            </a:r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DA9C2AF4-9D87-8E45-8865-66247133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3" y="1428874"/>
            <a:ext cx="10016837" cy="471061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03A0D7D-5B3D-F142-81A1-E1A29BCC96FD}"/>
              </a:ext>
            </a:extLst>
          </p:cNvPr>
          <p:cNvSpPr/>
          <p:nvPr/>
        </p:nvSpPr>
        <p:spPr>
          <a:xfrm>
            <a:off x="2161993" y="1460326"/>
            <a:ext cx="342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0</a:t>
            </a:r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18C233-D0F7-EC41-BB1C-0DAFE097A685}"/>
              </a:ext>
            </a:extLst>
          </p:cNvPr>
          <p:cNvSpPr/>
          <p:nvPr/>
        </p:nvSpPr>
        <p:spPr>
          <a:xfrm>
            <a:off x="2445144" y="1460326"/>
            <a:ext cx="342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9</a:t>
            </a:r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AEAE400-9A75-DA4F-8000-C8B157C38FEA}"/>
              </a:ext>
            </a:extLst>
          </p:cNvPr>
          <p:cNvSpPr/>
          <p:nvPr/>
        </p:nvSpPr>
        <p:spPr>
          <a:xfrm>
            <a:off x="2728295" y="1460326"/>
            <a:ext cx="342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7</a:t>
            </a:r>
            <a:endParaRPr lang="es-E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CED3F0F-24D2-F34F-A969-0B589DDFB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703" y="3021658"/>
            <a:ext cx="1134556" cy="1778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4153D72-83DD-3741-909D-AEDA61CB9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054" y="3494177"/>
            <a:ext cx="444500" cy="44450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EBD2141C-1879-6F40-8D91-F13E9DCF4830}"/>
              </a:ext>
            </a:extLst>
          </p:cNvPr>
          <p:cNvSpPr/>
          <p:nvPr/>
        </p:nvSpPr>
        <p:spPr>
          <a:xfrm>
            <a:off x="9861396" y="262748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0</a:t>
            </a:r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4A5D9B8-8FD0-154F-9A46-7A6A0220DCCB}"/>
              </a:ext>
            </a:extLst>
          </p:cNvPr>
          <p:cNvSpPr/>
          <p:nvPr/>
        </p:nvSpPr>
        <p:spPr>
          <a:xfrm>
            <a:off x="6655447" y="585463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0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C320B0E-028D-E549-9CF6-1375AF70E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3682" y="3429000"/>
            <a:ext cx="457200" cy="4445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C8FC500-C555-3743-811F-4F4683A812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682" y="3429000"/>
            <a:ext cx="457200" cy="4445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FA747D5-DD54-D44A-B351-1698BD5D7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5622" y="3021658"/>
            <a:ext cx="1134556" cy="2159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9187FC7-C1AA-0D42-AD24-760B2C2A93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5354" y="3494177"/>
            <a:ext cx="469900" cy="45720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BD2A0EA-653D-C049-A97E-11BCF684954C}"/>
              </a:ext>
            </a:extLst>
          </p:cNvPr>
          <p:cNvSpPr/>
          <p:nvPr/>
        </p:nvSpPr>
        <p:spPr>
          <a:xfrm>
            <a:off x="6655447" y="585354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9</a:t>
            </a:r>
            <a:endParaRPr lang="es-E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4278BC7-4B6D-8544-95D4-0107AFCE6054}"/>
              </a:ext>
            </a:extLst>
          </p:cNvPr>
          <p:cNvSpPr/>
          <p:nvPr/>
        </p:nvSpPr>
        <p:spPr>
          <a:xfrm>
            <a:off x="9861396" y="262748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9</a:t>
            </a:r>
            <a:endParaRPr lang="es-ES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7326AB03-0C66-9749-B6C0-F14017A8FD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3682" y="3429000"/>
            <a:ext cx="457200" cy="4445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2FC46B1-704B-EF44-97B3-C16A8DC2F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5622" y="2992059"/>
            <a:ext cx="1163905" cy="1651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BB42C0C-FAD4-3E44-A81C-C337B41862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6724" y="3476857"/>
            <a:ext cx="508000" cy="482600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83D30A5A-04E5-C841-969F-177A43FDD323}"/>
              </a:ext>
            </a:extLst>
          </p:cNvPr>
          <p:cNvSpPr/>
          <p:nvPr/>
        </p:nvSpPr>
        <p:spPr>
          <a:xfrm>
            <a:off x="9861396" y="2627488"/>
            <a:ext cx="342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7</a:t>
            </a:r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8F48AD5-2CD8-5C44-978D-468BAD3E7F53}"/>
              </a:ext>
            </a:extLst>
          </p:cNvPr>
          <p:cNvSpPr/>
          <p:nvPr/>
        </p:nvSpPr>
        <p:spPr>
          <a:xfrm>
            <a:off x="6664948" y="5854639"/>
            <a:ext cx="342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7</a:t>
            </a:r>
            <a:endParaRPr lang="es-ES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82560494-0E3A-6B4B-B287-63254ACB4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378" y="2992059"/>
            <a:ext cx="1134556" cy="1778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17A51AE-14C4-C140-B9D7-3700EC1A4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9134" y="2991882"/>
            <a:ext cx="1134556" cy="2159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9330E7F6-25AC-4C4E-99E8-3A2802573C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4459" y="3006859"/>
            <a:ext cx="1163905" cy="1651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131E94-359F-F747-9D4F-45934A62E78A}"/>
              </a:ext>
            </a:extLst>
          </p:cNvPr>
          <p:cNvSpPr txBox="1"/>
          <p:nvPr/>
        </p:nvSpPr>
        <p:spPr>
          <a:xfrm>
            <a:off x="9426213" y="3688834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Accuracy</a:t>
            </a:r>
            <a:r>
              <a:rPr lang="es-ES" dirty="0">
                <a:solidFill>
                  <a:schemeClr val="bg1"/>
                </a:solidFill>
              </a:rPr>
              <a:t>: 0,99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0524A85-B689-654D-9802-99F115924CC2}"/>
              </a:ext>
            </a:extLst>
          </p:cNvPr>
          <p:cNvSpPr txBox="1"/>
          <p:nvPr/>
        </p:nvSpPr>
        <p:spPr>
          <a:xfrm>
            <a:off x="8388604" y="5627527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Accuracy</a:t>
            </a:r>
            <a:r>
              <a:rPr lang="es-ES" dirty="0">
                <a:solidFill>
                  <a:schemeClr val="bg1"/>
                </a:solidFill>
              </a:rPr>
              <a:t>: 0,99</a:t>
            </a:r>
          </a:p>
        </p:txBody>
      </p:sp>
    </p:spTree>
    <p:extLst>
      <p:ext uri="{BB962C8B-B14F-4D97-AF65-F5344CB8AC3E}">
        <p14:creationId xmlns:p14="http://schemas.microsoft.com/office/powerpoint/2010/main" val="228734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00195 0.2129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2.59259E-6 L 0.08633 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-0.0044 L 0.20339 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2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54 L 0.10755 0.34213 " pathEditMode="relative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3 1.85185E-6 L 0.06888 1.85185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00157 -0.0851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425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0.07188 4.44444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092 L -0.02122 0.25024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1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2.59259E-6 L 0.08633 2.59259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55 L 0.10755 0.34213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722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-0.00486 L 0.20456 -0.0004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3 -4.07407E-6 L 0.06888 -4.07407E-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277 L 0.01537 -0.0854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-414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08815 -4.07407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74 L -0.04492 0.2861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1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2.59259E-6 L 0.08633 2.59259E-6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54 L 0.10755 0.34213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7222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-0.00486 L 0.20456 -0.00046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3 3.7037E-7 L 0.06888 3.7037E-7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648 L 0.02747 -0.08564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-3958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4.44444E-6 L 0.10442 4.44444E-6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5" grpId="0"/>
      <p:bldP spid="17" grpId="0"/>
      <p:bldP spid="23" grpId="0"/>
      <p:bldP spid="23" grpId="2"/>
      <p:bldP spid="24" grpId="1"/>
      <p:bldP spid="24" grpId="2"/>
      <p:bldP spid="29" grpId="0"/>
      <p:bldP spid="29" grpId="2"/>
      <p:bldP spid="30" grpId="0"/>
      <p:bldP spid="30" grpId="2"/>
      <p:bldP spid="36" grpId="0"/>
      <p:bldP spid="36" grpId="1"/>
      <p:bldP spid="37" grpId="0"/>
      <p:bldP spid="37" grpId="1"/>
      <p:bldP spid="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Funciones transmisión recepción texto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2897DFD7-1E00-E144-97BD-FB1DC548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156" y="4306633"/>
            <a:ext cx="3450889" cy="24410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E8F30B0-6F48-2148-9FA7-F6585CA21C61}"/>
              </a:ext>
            </a:extLst>
          </p:cNvPr>
          <p:cNvSpPr txBox="1"/>
          <p:nvPr/>
        </p:nvSpPr>
        <p:spPr>
          <a:xfrm>
            <a:off x="5280313" y="1500943"/>
            <a:ext cx="59020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Transmisión: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Entrada: Texto a enviar.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Salida: vector de dimensiones: (</a:t>
            </a:r>
            <a:r>
              <a:rPr lang="es-ES" dirty="0" err="1"/>
              <a:t>len</a:t>
            </a:r>
            <a:r>
              <a:rPr lang="es-ES" dirty="0"/>
              <a:t>(texto) x 3,16)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Genera proceso completo de encriptación-des-encriptación.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Devuelve la menor probabilidad de 10 elementos.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Ventajas: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Se asegura la correcta recepción del mensaje.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Se asegura la máxima variabilidad posible.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Desventajas: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Tiempo para encriptar.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/>
              <a:t>Longitud del mensaje, por cada </a:t>
            </a:r>
            <a:r>
              <a:rPr lang="es-ES" dirty="0" err="1"/>
              <a:t>caracter</a:t>
            </a:r>
            <a:r>
              <a:rPr lang="es-ES" dirty="0"/>
              <a:t> (3,16).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Recepción: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Entrada: vector codificado de dimensiones: (</a:t>
            </a:r>
            <a:r>
              <a:rPr lang="es-ES" dirty="0" err="1"/>
              <a:t>len</a:t>
            </a:r>
            <a:r>
              <a:rPr lang="es-ES" dirty="0"/>
              <a:t>(texto) x 3,16).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Salida: Texto decodificado.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0DB9E473-7DAF-354B-8F67-08402E352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549" y="1314265"/>
            <a:ext cx="2675591" cy="299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22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Funciones transmisión recepción texto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E8F30B0-6F48-2148-9FA7-F6585CA21C61}"/>
              </a:ext>
            </a:extLst>
          </p:cNvPr>
          <p:cNvSpPr txBox="1"/>
          <p:nvPr/>
        </p:nvSpPr>
        <p:spPr>
          <a:xfrm>
            <a:off x="1210337" y="1447154"/>
            <a:ext cx="3355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Para la cadena "</a:t>
            </a:r>
            <a:r>
              <a:rPr lang="es-ES" dirty="0" err="1"/>
              <a:t>abcdefghijklmnopqrstuvwxyz</a:t>
            </a:r>
            <a:r>
              <a:rPr lang="es-ES" dirty="0"/>
              <a:t>”, se genera el siguiente vector: 		  (26 x 3) , (16). </a:t>
            </a:r>
          </a:p>
          <a:p>
            <a:pPr lvl="3" algn="just"/>
            <a:endParaRPr lang="es-ES" dirty="0"/>
          </a:p>
          <a:p>
            <a:pPr algn="just"/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2" name="Imagen 1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69180C6-70F6-7343-88AC-F0501A23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866" y="2626146"/>
            <a:ext cx="1194547" cy="3843991"/>
          </a:xfrm>
          <a:prstGeom prst="rect">
            <a:avLst/>
          </a:prstGeom>
        </p:spPr>
      </p:pic>
      <p:pic>
        <p:nvPicPr>
          <p:cNvPr id="14" name="Imagen 1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976444B-A284-CD47-8746-D4B1174D7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025" y="2798397"/>
            <a:ext cx="2073777" cy="1369784"/>
          </a:xfrm>
          <a:prstGeom prst="rect">
            <a:avLst/>
          </a:prstGeom>
        </p:spPr>
      </p:pic>
      <p:pic>
        <p:nvPicPr>
          <p:cNvPr id="18" name="Imagen 1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0B4323A-5A48-7145-BD58-64FDC3A9A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071" y="2753888"/>
            <a:ext cx="2173756" cy="1435823"/>
          </a:xfrm>
          <a:prstGeom prst="rect">
            <a:avLst/>
          </a:prstGeom>
        </p:spPr>
      </p:pic>
      <p:pic>
        <p:nvPicPr>
          <p:cNvPr id="20" name="Imagen 1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5D4CE80-6E99-584A-B195-AD41722DD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561" y="2753888"/>
            <a:ext cx="2173756" cy="1374765"/>
          </a:xfrm>
          <a:prstGeom prst="rect">
            <a:avLst/>
          </a:prstGeom>
        </p:spPr>
      </p:pic>
      <p:pic>
        <p:nvPicPr>
          <p:cNvPr id="22" name="Imagen 21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A0FAF861-7A7E-4448-A34F-2D8128CAF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140" y="4454726"/>
            <a:ext cx="2073777" cy="1332203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9848ED-FC16-2A4C-99BA-6B762B4FE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7071" y="4402917"/>
            <a:ext cx="2173756" cy="1435823"/>
          </a:xfrm>
          <a:prstGeom prst="rect">
            <a:avLst/>
          </a:prstGeom>
        </p:spPr>
      </p:pic>
      <p:pic>
        <p:nvPicPr>
          <p:cNvPr id="26" name="Imagen 2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8100CB0-0F76-0044-BFAA-896EC93EC2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6561" y="4399947"/>
            <a:ext cx="2173756" cy="146000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FB33184B-7269-9544-A4CF-3695BE0B2D6C}"/>
              </a:ext>
            </a:extLst>
          </p:cNvPr>
          <p:cNvSpPr txBox="1"/>
          <p:nvPr/>
        </p:nvSpPr>
        <p:spPr>
          <a:xfrm>
            <a:off x="5540501" y="24825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E6738CE-D73D-E745-9F86-E1DC397AD278}"/>
              </a:ext>
            </a:extLst>
          </p:cNvPr>
          <p:cNvSpPr txBox="1"/>
          <p:nvPr/>
        </p:nvSpPr>
        <p:spPr>
          <a:xfrm>
            <a:off x="7871053" y="24628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1D770EF-3716-D945-95BC-AD7DBE8C1235}"/>
              </a:ext>
            </a:extLst>
          </p:cNvPr>
          <p:cNvSpPr txBox="1"/>
          <p:nvPr/>
        </p:nvSpPr>
        <p:spPr>
          <a:xfrm>
            <a:off x="10172700" y="24825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3D25B34-B51C-0044-895E-307BBC12B161}"/>
              </a:ext>
            </a:extLst>
          </p:cNvPr>
          <p:cNvSpPr txBox="1"/>
          <p:nvPr/>
        </p:nvSpPr>
        <p:spPr>
          <a:xfrm>
            <a:off x="3712362" y="250786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 (ASCII)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F7D4B4D-DD63-0D46-B2D5-159ED5B1EC5E}"/>
              </a:ext>
            </a:extLst>
          </p:cNvPr>
          <p:cNvSpPr txBox="1"/>
          <p:nvPr/>
        </p:nvSpPr>
        <p:spPr>
          <a:xfrm>
            <a:off x="4918635" y="1476878"/>
            <a:ext cx="663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 puede ver el efecto que produce el generador GAN en el espacio</a:t>
            </a:r>
          </a:p>
          <a:p>
            <a:r>
              <a:rPr lang="es-ES" dirty="0"/>
              <a:t>latente al generar varias veces el mismo número y la ventaja que esto</a:t>
            </a:r>
          </a:p>
          <a:p>
            <a:r>
              <a:rPr lang="es-ES" dirty="0"/>
              <a:t>supone para criptografía: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8C4B950-EBD2-EC4A-9C22-19B54D523156}"/>
              </a:ext>
            </a:extLst>
          </p:cNvPr>
          <p:cNvCxnSpPr>
            <a:cxnSpLocks/>
          </p:cNvCxnSpPr>
          <p:nvPr/>
        </p:nvCxnSpPr>
        <p:spPr>
          <a:xfrm>
            <a:off x="3085945" y="2832148"/>
            <a:ext cx="1514719" cy="1297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6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resultados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7897091" y="1280041"/>
            <a:ext cx="3342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Análisis estadístico del </a:t>
            </a:r>
            <a:r>
              <a:rPr lang="es-ES" dirty="0" err="1"/>
              <a:t>dataset</a:t>
            </a:r>
            <a:r>
              <a:rPr lang="es-ES" dirty="0"/>
              <a:t> generado (números del 0 al 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Vector de dimensión 16 que genera el </a:t>
            </a:r>
            <a:r>
              <a:rPr lang="es-ES" dirty="0" err="1"/>
              <a:t>encoder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puede ve que no hay un patrón aparente.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43C992DF-1C71-1045-9313-57AB4FCBA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416" y="1193252"/>
            <a:ext cx="6606174" cy="54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resultados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6414196" y="1169452"/>
            <a:ext cx="48777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Modelo bidireccional.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Entradas: Imagen del </a:t>
            </a:r>
            <a:r>
              <a:rPr lang="es-ES" dirty="0" err="1"/>
              <a:t>decoder</a:t>
            </a:r>
            <a:r>
              <a:rPr lang="es-ES" dirty="0"/>
              <a:t> (28x28)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entrena con </a:t>
            </a:r>
            <a:r>
              <a:rPr lang="es-ES" dirty="0" err="1"/>
              <a:t>dataset</a:t>
            </a:r>
            <a:r>
              <a:rPr lang="es-ES" dirty="0"/>
              <a:t> MNIST.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 son los números del 0 al 9.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Posteriormente se pasan de ASCII a texto.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E530E8-69EE-AF4A-965E-D18CF194FF0E}"/>
              </a:ext>
            </a:extLst>
          </p:cNvPr>
          <p:cNvSpPr txBox="1"/>
          <p:nvPr/>
        </p:nvSpPr>
        <p:spPr>
          <a:xfrm>
            <a:off x="6422731" y="2535377"/>
            <a:ext cx="4877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pasa el texto “Hola me llamo Felipe.”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Resultados en el modelo HACK: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HolG</a:t>
            </a:r>
            <a:r>
              <a:rPr lang="es-ES" dirty="0"/>
              <a:t> me g\x8aaev Fe\x8aioe.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hlinkClick r:id="rId4"/>
              </a:rPr>
              <a:t>\\ol\x11Hm«\x18egamo\x16Felipe</a:t>
            </a:r>
            <a:r>
              <a:rPr lang="es-ES" dirty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Holc</a:t>
            </a:r>
            <a:r>
              <a:rPr lang="es-ES" dirty="0"/>
              <a:t>\x1fmÉŌîÐcɡo </a:t>
            </a:r>
            <a:r>
              <a:rPr lang="es-ES" dirty="0" err="1"/>
              <a:t>FÉlipe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genera 1000 </a:t>
            </a:r>
            <a:r>
              <a:rPr lang="es-ES" dirty="0" err="1"/>
              <a:t>strings</a:t>
            </a:r>
            <a:r>
              <a:rPr lang="es-ES" dirty="0"/>
              <a:t> de prueba compuestos por dos caracteres aleatorios cada uno, el modelo HACK saca una precisión aproximada del 60%.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2637A23A-9263-944B-91ED-504DD36D1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51" y="3782290"/>
            <a:ext cx="4877716" cy="2965429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D7FA0E7-E61E-2641-8F3C-E52F45AE3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735" y="1169452"/>
            <a:ext cx="4896631" cy="26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0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Diagrama&#10;&#10;Descripción generada automáticamente">
            <a:extLst>
              <a:ext uri="{FF2B5EF4-FFF2-40B4-BE49-F238E27FC236}">
                <a16:creationId xmlns:a16="http://schemas.microsoft.com/office/drawing/2014/main" id="{A5331B94-E27D-7C4E-8440-A11D062E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03" y="1807183"/>
            <a:ext cx="10425175" cy="2033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528" y="422357"/>
            <a:ext cx="5513615" cy="766205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Resumen solución inicial con función transmisión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47D4F0-D5E0-C044-8C32-381C8472668A}"/>
              </a:ext>
            </a:extLst>
          </p:cNvPr>
          <p:cNvSpPr txBox="1"/>
          <p:nvPr/>
        </p:nvSpPr>
        <p:spPr>
          <a:xfrm>
            <a:off x="1672674" y="1129599"/>
            <a:ext cx="244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 enviar letra “a”: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03A0D7D-5B3D-F142-81A1-E1A29BCC96FD}"/>
              </a:ext>
            </a:extLst>
          </p:cNvPr>
          <p:cNvSpPr/>
          <p:nvPr/>
        </p:nvSpPr>
        <p:spPr>
          <a:xfrm>
            <a:off x="2186408" y="146032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18C233-D0F7-EC41-BB1C-0DAFE097A685}"/>
              </a:ext>
            </a:extLst>
          </p:cNvPr>
          <p:cNvSpPr/>
          <p:nvPr/>
        </p:nvSpPr>
        <p:spPr>
          <a:xfrm>
            <a:off x="2445144" y="1460326"/>
            <a:ext cx="342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9</a:t>
            </a:r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AEAE400-9A75-DA4F-8000-C8B157C38FEA}"/>
              </a:ext>
            </a:extLst>
          </p:cNvPr>
          <p:cNvSpPr/>
          <p:nvPr/>
        </p:nvSpPr>
        <p:spPr>
          <a:xfrm>
            <a:off x="2728295" y="1460326"/>
            <a:ext cx="342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solidFill>
                  <a:schemeClr val="bg1"/>
                </a:solidFill>
              </a:rPr>
              <a:t>7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131E94-359F-F747-9D4F-45934A62E78A}"/>
              </a:ext>
            </a:extLst>
          </p:cNvPr>
          <p:cNvSpPr txBox="1"/>
          <p:nvPr/>
        </p:nvSpPr>
        <p:spPr>
          <a:xfrm>
            <a:off x="9910288" y="5016624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Accuracy</a:t>
            </a:r>
            <a:r>
              <a:rPr lang="es-ES" dirty="0"/>
              <a:t>: 1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0524A85-B689-654D-9802-99F115924CC2}"/>
              </a:ext>
            </a:extLst>
          </p:cNvPr>
          <p:cNvSpPr txBox="1"/>
          <p:nvPr/>
        </p:nvSpPr>
        <p:spPr>
          <a:xfrm>
            <a:off x="9910288" y="5736612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Accuracy</a:t>
            </a:r>
            <a:r>
              <a:rPr lang="es-ES" dirty="0"/>
              <a:t>: 0,60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165A1700-A073-9044-8422-3FB1B57849B6}"/>
              </a:ext>
            </a:extLst>
          </p:cNvPr>
          <p:cNvGrpSpPr/>
          <p:nvPr/>
        </p:nvGrpSpPr>
        <p:grpSpPr>
          <a:xfrm>
            <a:off x="4570332" y="3583351"/>
            <a:ext cx="1060055" cy="916976"/>
            <a:chOff x="3958752" y="3999842"/>
            <a:chExt cx="1060055" cy="916976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5CA8DD60-5D3C-DB47-90B1-6F40AE199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8752" y="3999842"/>
              <a:ext cx="1060055" cy="96389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5CC99E9-615E-924F-89DC-7138D768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8752" y="4080166"/>
              <a:ext cx="1060055" cy="103274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D078EBD2-510E-DB46-AC1B-5907F2611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8752" y="4183439"/>
              <a:ext cx="1060055" cy="96389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626C1E3B-5A76-774B-BF80-95DD1928F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8752" y="4279828"/>
              <a:ext cx="1060055" cy="82619"/>
            </a:xfrm>
            <a:prstGeom prst="rect">
              <a:avLst/>
            </a:prstGeom>
          </p:spPr>
        </p:pic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EDA32055-555B-F544-A512-C6185DA4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58752" y="4362447"/>
              <a:ext cx="1060055" cy="96389"/>
            </a:xfrm>
            <a:prstGeom prst="rect">
              <a:avLst/>
            </a:prstGeom>
          </p:spPr>
        </p:pic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B6CE2471-12E2-2E4D-9587-22CD1F303405}"/>
                </a:ext>
              </a:extLst>
            </p:cNvPr>
            <p:cNvGrpSpPr/>
            <p:nvPr/>
          </p:nvGrpSpPr>
          <p:grpSpPr>
            <a:xfrm>
              <a:off x="3958752" y="4458835"/>
              <a:ext cx="1060054" cy="457983"/>
              <a:chOff x="3958752" y="4458835"/>
              <a:chExt cx="998898" cy="457983"/>
            </a:xfrm>
          </p:grpSpPr>
          <p:pic>
            <p:nvPicPr>
              <p:cNvPr id="42" name="Imagen 41">
                <a:extLst>
                  <a:ext uri="{FF2B5EF4-FFF2-40B4-BE49-F238E27FC236}">
                    <a16:creationId xmlns:a16="http://schemas.microsoft.com/office/drawing/2014/main" id="{900CF939-237E-C448-A6FF-60DC501CE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58752" y="4458835"/>
                <a:ext cx="998898" cy="89504"/>
              </a:xfrm>
              <a:prstGeom prst="rect">
                <a:avLst/>
              </a:prstGeom>
            </p:spPr>
          </p:pic>
          <p:pic>
            <p:nvPicPr>
              <p:cNvPr id="43" name="Imagen 42">
                <a:extLst>
                  <a:ext uri="{FF2B5EF4-FFF2-40B4-BE49-F238E27FC236}">
                    <a16:creationId xmlns:a16="http://schemas.microsoft.com/office/drawing/2014/main" id="{A516E993-2362-584A-BC38-4B2239060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8752" y="4548339"/>
                <a:ext cx="998898" cy="89504"/>
              </a:xfrm>
              <a:prstGeom prst="rect">
                <a:avLst/>
              </a:prstGeom>
            </p:spPr>
          </p:pic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3377C424-FA48-A24E-ACD3-D0CE6ABC1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58752" y="4635570"/>
                <a:ext cx="998898" cy="96389"/>
              </a:xfrm>
              <a:prstGeom prst="rect">
                <a:avLst/>
              </a:prstGeom>
            </p:spPr>
          </p:pic>
          <p:pic>
            <p:nvPicPr>
              <p:cNvPr id="45" name="Imagen 44">
                <a:extLst>
                  <a:ext uri="{FF2B5EF4-FFF2-40B4-BE49-F238E27FC236}">
                    <a16:creationId xmlns:a16="http://schemas.microsoft.com/office/drawing/2014/main" id="{DFB7719D-888F-684B-B069-B7893D9B5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58752" y="4734884"/>
                <a:ext cx="998898" cy="89504"/>
              </a:xfrm>
              <a:prstGeom prst="rect">
                <a:avLst/>
              </a:prstGeom>
            </p:spPr>
          </p:pic>
          <p:pic>
            <p:nvPicPr>
              <p:cNvPr id="46" name="Imagen 45">
                <a:extLst>
                  <a:ext uri="{FF2B5EF4-FFF2-40B4-BE49-F238E27FC236}">
                    <a16:creationId xmlns:a16="http://schemas.microsoft.com/office/drawing/2014/main" id="{4FF077BF-5978-8E42-805B-813C9F92E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58752" y="4828440"/>
                <a:ext cx="998898" cy="88378"/>
              </a:xfrm>
              <a:prstGeom prst="rect">
                <a:avLst/>
              </a:prstGeom>
            </p:spPr>
          </p:pic>
        </p:grp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F3EAE2DD-D718-7542-B0B6-8D18A11A9792}"/>
              </a:ext>
            </a:extLst>
          </p:cNvPr>
          <p:cNvGrpSpPr/>
          <p:nvPr/>
        </p:nvGrpSpPr>
        <p:grpSpPr>
          <a:xfrm>
            <a:off x="8264411" y="1433157"/>
            <a:ext cx="175375" cy="1609273"/>
            <a:chOff x="6383624" y="4533342"/>
            <a:chExt cx="175375" cy="1609273"/>
          </a:xfrm>
        </p:grpSpPr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23B1EFAF-CFD0-8545-9DBF-C65B2BA7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83624" y="4533342"/>
              <a:ext cx="170894" cy="161331"/>
            </a:xfrm>
            <a:prstGeom prst="rect">
              <a:avLst/>
            </a:prstGeom>
          </p:spPr>
        </p:pic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A3C51242-57C9-1D41-9F2D-83FE42914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83624" y="4694673"/>
              <a:ext cx="168487" cy="161331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C199447D-03BC-0E45-8880-8FFBC92D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83624" y="4856003"/>
              <a:ext cx="170894" cy="163635"/>
            </a:xfrm>
            <a:prstGeom prst="rect">
              <a:avLst/>
            </a:prstGeom>
          </p:spPr>
        </p:pic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C008DC0A-0D11-F94D-B675-7253004D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383624" y="5016902"/>
              <a:ext cx="170894" cy="161330"/>
            </a:xfrm>
            <a:prstGeom prst="rect">
              <a:avLst/>
            </a:prstGeom>
          </p:spPr>
        </p:pic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48499894-DA03-F74A-9096-EB695B945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87941" y="5178232"/>
              <a:ext cx="170894" cy="163635"/>
            </a:xfrm>
            <a:prstGeom prst="rect">
              <a:avLst/>
            </a:prstGeom>
          </p:spPr>
        </p:pic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8ED4FA76-49FE-D447-8C03-3AD07E31A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385053" y="5336826"/>
              <a:ext cx="168487" cy="161330"/>
            </a:xfrm>
            <a:prstGeom prst="rect">
              <a:avLst/>
            </a:prstGeom>
          </p:spPr>
        </p:pic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838CDDB6-B10B-A544-AB5F-E734E5885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385052" y="5496890"/>
              <a:ext cx="170894" cy="165940"/>
            </a:xfrm>
            <a:prstGeom prst="rect">
              <a:avLst/>
            </a:prstGeom>
          </p:spPr>
        </p:pic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535899CF-EB93-7943-8392-192E9C517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386587" y="5659487"/>
              <a:ext cx="169359" cy="159913"/>
            </a:xfrm>
            <a:prstGeom prst="rect">
              <a:avLst/>
            </a:prstGeom>
          </p:spPr>
        </p:pic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62E03C76-379D-4840-A218-F58CAE553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387459" y="5819954"/>
              <a:ext cx="166081" cy="159026"/>
            </a:xfrm>
            <a:prstGeom prst="rect">
              <a:avLst/>
            </a:prstGeom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3CA7FF4E-AF11-C845-936A-C5A027CC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390512" y="5978980"/>
              <a:ext cx="168487" cy="163635"/>
            </a:xfrm>
            <a:prstGeom prst="rect">
              <a:avLst/>
            </a:prstGeom>
          </p:spPr>
        </p:pic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C1DD2263-10BF-BC41-8276-53E35BD23F39}"/>
              </a:ext>
            </a:extLst>
          </p:cNvPr>
          <p:cNvGrpSpPr/>
          <p:nvPr/>
        </p:nvGrpSpPr>
        <p:grpSpPr>
          <a:xfrm>
            <a:off x="2746593" y="1457044"/>
            <a:ext cx="170894" cy="1609616"/>
            <a:chOff x="2153061" y="3901607"/>
            <a:chExt cx="243207" cy="2398378"/>
          </a:xfrm>
        </p:grpSpPr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760B8AD7-BD16-A341-ABF8-59F005865E3C}"/>
                </a:ext>
              </a:extLst>
            </p:cNvPr>
            <p:cNvGrpSpPr/>
            <p:nvPr/>
          </p:nvGrpSpPr>
          <p:grpSpPr>
            <a:xfrm>
              <a:off x="2153061" y="3901607"/>
              <a:ext cx="235779" cy="1231675"/>
              <a:chOff x="2127411" y="4230974"/>
              <a:chExt cx="461410" cy="2184297"/>
            </a:xfrm>
          </p:grpSpPr>
          <p:pic>
            <p:nvPicPr>
              <p:cNvPr id="62" name="Imagen 61">
                <a:extLst>
                  <a:ext uri="{FF2B5EF4-FFF2-40B4-BE49-F238E27FC236}">
                    <a16:creationId xmlns:a16="http://schemas.microsoft.com/office/drawing/2014/main" id="{52DB565F-1EEB-634E-9A90-379DA989A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52438" y="4230974"/>
                <a:ext cx="436383" cy="442529"/>
              </a:xfrm>
              <a:prstGeom prst="rect">
                <a:avLst/>
              </a:prstGeom>
            </p:spPr>
          </p:pic>
          <p:pic>
            <p:nvPicPr>
              <p:cNvPr id="63" name="Imagen 62">
                <a:extLst>
                  <a:ext uri="{FF2B5EF4-FFF2-40B4-BE49-F238E27FC236}">
                    <a16:creationId xmlns:a16="http://schemas.microsoft.com/office/drawing/2014/main" id="{2A88AE00-42AD-1646-A590-7522EFA74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44321" y="4673503"/>
                <a:ext cx="444500" cy="457200"/>
              </a:xfrm>
              <a:prstGeom prst="rect">
                <a:avLst/>
              </a:prstGeom>
            </p:spPr>
          </p:pic>
          <p:pic>
            <p:nvPicPr>
              <p:cNvPr id="64" name="Imagen 63">
                <a:extLst>
                  <a:ext uri="{FF2B5EF4-FFF2-40B4-BE49-F238E27FC236}">
                    <a16:creationId xmlns:a16="http://schemas.microsoft.com/office/drawing/2014/main" id="{C758FDB0-539B-0F4D-94AE-16BA01090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40111" y="5116032"/>
                <a:ext cx="444500" cy="432647"/>
              </a:xfrm>
              <a:prstGeom prst="rect">
                <a:avLst/>
              </a:prstGeom>
            </p:spPr>
          </p:pic>
          <p:pic>
            <p:nvPicPr>
              <p:cNvPr id="65" name="Imagen 64">
                <a:extLst>
                  <a:ext uri="{FF2B5EF4-FFF2-40B4-BE49-F238E27FC236}">
                    <a16:creationId xmlns:a16="http://schemas.microsoft.com/office/drawing/2014/main" id="{937B386E-F27A-F843-9F81-9F1D18A18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27411" y="5517520"/>
                <a:ext cx="457200" cy="444500"/>
              </a:xfrm>
              <a:prstGeom prst="rect">
                <a:avLst/>
              </a:prstGeom>
            </p:spPr>
          </p:pic>
          <p:pic>
            <p:nvPicPr>
              <p:cNvPr id="66" name="Imagen 65">
                <a:extLst>
                  <a:ext uri="{FF2B5EF4-FFF2-40B4-BE49-F238E27FC236}">
                    <a16:creationId xmlns:a16="http://schemas.microsoft.com/office/drawing/2014/main" id="{2C0AEAF5-F51A-3F4A-941F-E7C63FFDD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27411" y="5951540"/>
                <a:ext cx="457200" cy="463731"/>
              </a:xfrm>
              <a:prstGeom prst="rect">
                <a:avLst/>
              </a:prstGeom>
            </p:spPr>
          </p:pic>
        </p:grpSp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2D2C1AE5-2863-2A48-9FBB-AC589EA17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53061" y="5133282"/>
              <a:ext cx="233628" cy="233628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DA90713D-74EB-2C4D-BDE9-F0151733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153061" y="5367693"/>
              <a:ext cx="236966" cy="233628"/>
            </a:xfrm>
            <a:prstGeom prst="rect">
              <a:avLst/>
            </a:prstGeom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8BD3B93D-15AF-0F48-93B8-246995BF5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159551" y="5600766"/>
              <a:ext cx="233628" cy="233628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D8C26B75-9E35-1D42-90BB-9C67AA69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153061" y="5833839"/>
              <a:ext cx="236919" cy="233628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4A9479EB-13EC-7A42-BD94-0E5B857A5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2153061" y="6066912"/>
              <a:ext cx="243207" cy="233073"/>
            </a:xfrm>
            <a:prstGeom prst="rect">
              <a:avLst/>
            </a:prstGeom>
          </p:spPr>
        </p:pic>
      </p:grpSp>
      <p:graphicFrame>
        <p:nvGraphicFramePr>
          <p:cNvPr id="75" name="Tabla 75">
            <a:extLst>
              <a:ext uri="{FF2B5EF4-FFF2-40B4-BE49-F238E27FC236}">
                <a16:creationId xmlns:a16="http://schemas.microsoft.com/office/drawing/2014/main" id="{C599160A-1480-F144-9D08-D7876435D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915307"/>
              </p:ext>
            </p:extLst>
          </p:nvPr>
        </p:nvGraphicFramePr>
        <p:xfrm>
          <a:off x="11224211" y="987380"/>
          <a:ext cx="94403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573">
                  <a:extLst>
                    <a:ext uri="{9D8B030D-6E8A-4147-A177-3AD203B41FA5}">
                      <a16:colId xmlns:a16="http://schemas.microsoft.com/office/drawing/2014/main" val="1444629812"/>
                    </a:ext>
                  </a:extLst>
                </a:gridCol>
                <a:gridCol w="432464">
                  <a:extLst>
                    <a:ext uri="{9D8B030D-6E8A-4147-A177-3AD203B41FA5}">
                      <a16:colId xmlns:a16="http://schemas.microsoft.com/office/drawing/2014/main" val="58199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600" dirty="0" err="1"/>
                        <a:t>Pred</a:t>
                      </a:r>
                      <a:endParaRPr lang="es-E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483097"/>
                  </a:ext>
                </a:extLst>
              </a:tr>
              <a:tr h="167783"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99.8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722177"/>
                  </a:ext>
                </a:extLst>
              </a:tr>
              <a:tr h="167783"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99.9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445961"/>
                  </a:ext>
                </a:extLst>
              </a:tr>
              <a:tr h="167783"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63.2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483251"/>
                  </a:ext>
                </a:extLst>
              </a:tr>
              <a:tr h="167783"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99.9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612980"/>
                  </a:ext>
                </a:extLst>
              </a:tr>
              <a:tr h="167783"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97.9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111134"/>
                  </a:ext>
                </a:extLst>
              </a:tr>
              <a:tr h="167783"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99.6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884987"/>
                  </a:ext>
                </a:extLst>
              </a:tr>
              <a:tr h="167783"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99.9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581952"/>
                  </a:ext>
                </a:extLst>
              </a:tr>
              <a:tr h="167783"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99.9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67849"/>
                  </a:ext>
                </a:extLst>
              </a:tr>
              <a:tr h="167783"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99.9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807514"/>
                  </a:ext>
                </a:extLst>
              </a:tr>
              <a:tr h="167783"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984739"/>
                  </a:ext>
                </a:extLst>
              </a:tr>
            </a:tbl>
          </a:graphicData>
        </a:graphic>
      </p:graphicFrame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23B04213-4519-C84B-B2B1-56AE77E42ACB}"/>
              </a:ext>
            </a:extLst>
          </p:cNvPr>
          <p:cNvCxnSpPr/>
          <p:nvPr/>
        </p:nvCxnSpPr>
        <p:spPr>
          <a:xfrm>
            <a:off x="11224211" y="2910238"/>
            <a:ext cx="9440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3A77D2B6-3037-EC4B-924D-1035FD5FD747}"/>
              </a:ext>
            </a:extLst>
          </p:cNvPr>
          <p:cNvCxnSpPr>
            <a:cxnSpLocks/>
          </p:cNvCxnSpPr>
          <p:nvPr/>
        </p:nvCxnSpPr>
        <p:spPr>
          <a:xfrm>
            <a:off x="9998140" y="2945211"/>
            <a:ext cx="168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314CDD77-3B29-3144-B635-AE2051073628}"/>
              </a:ext>
            </a:extLst>
          </p:cNvPr>
          <p:cNvCxnSpPr>
            <a:cxnSpLocks/>
          </p:cNvCxnSpPr>
          <p:nvPr/>
        </p:nvCxnSpPr>
        <p:spPr>
          <a:xfrm>
            <a:off x="4469896" y="3003938"/>
            <a:ext cx="168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788AB708-F2F5-C74E-AE66-62E32CCBEE8C}"/>
              </a:ext>
            </a:extLst>
          </p:cNvPr>
          <p:cNvCxnSpPr>
            <a:cxnSpLocks/>
          </p:cNvCxnSpPr>
          <p:nvPr/>
        </p:nvCxnSpPr>
        <p:spPr>
          <a:xfrm>
            <a:off x="7141340" y="4433814"/>
            <a:ext cx="1060054" cy="10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ángulo 82">
            <a:extLst>
              <a:ext uri="{FF2B5EF4-FFF2-40B4-BE49-F238E27FC236}">
                <a16:creationId xmlns:a16="http://schemas.microsoft.com/office/drawing/2014/main" id="{C58B1C70-2BBE-9542-86F1-3029E5D644AB}"/>
              </a:ext>
            </a:extLst>
          </p:cNvPr>
          <p:cNvSpPr/>
          <p:nvPr/>
        </p:nvSpPr>
        <p:spPr>
          <a:xfrm>
            <a:off x="11224211" y="1510807"/>
            <a:ext cx="944037" cy="2268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08734D72-D587-954F-9DC4-E469CC927255}"/>
              </a:ext>
            </a:extLst>
          </p:cNvPr>
          <p:cNvSpPr/>
          <p:nvPr/>
        </p:nvSpPr>
        <p:spPr>
          <a:xfrm>
            <a:off x="9998140" y="1733548"/>
            <a:ext cx="156589" cy="1674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19014091-32B5-2646-9E9F-4C923F7D9A21}"/>
              </a:ext>
            </a:extLst>
          </p:cNvPr>
          <p:cNvSpPr/>
          <p:nvPr/>
        </p:nvSpPr>
        <p:spPr>
          <a:xfrm>
            <a:off x="4479227" y="1821107"/>
            <a:ext cx="156589" cy="1674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3945C584-0533-1D4B-904C-709050F5DCDD}"/>
              </a:ext>
            </a:extLst>
          </p:cNvPr>
          <p:cNvSpPr/>
          <p:nvPr/>
        </p:nvSpPr>
        <p:spPr>
          <a:xfrm>
            <a:off x="7095277" y="3760735"/>
            <a:ext cx="1152219" cy="1088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9" name="Imagen 88" descr="Diagrama&#10;&#10;Descripción generada automáticamente">
            <a:extLst>
              <a:ext uri="{FF2B5EF4-FFF2-40B4-BE49-F238E27FC236}">
                <a16:creationId xmlns:a16="http://schemas.microsoft.com/office/drawing/2014/main" id="{5817ECCF-A9F0-8D49-B81E-315E95745F9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544117" y="4570573"/>
            <a:ext cx="4254500" cy="1616377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E5C05946-1886-CC43-B7DC-C5496A80C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340" y="3759030"/>
            <a:ext cx="1060055" cy="96389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F02E0F36-815E-5445-B718-B1A961851FE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flipV="1">
            <a:off x="5539923" y="5840694"/>
            <a:ext cx="1112154" cy="113651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22CE2196-018B-6742-A9F9-2AF704B755F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551799" y="6074809"/>
            <a:ext cx="1084994" cy="97275"/>
          </a:xfrm>
          <a:prstGeom prst="rect">
            <a:avLst/>
          </a:prstGeom>
        </p:spPr>
      </p:pic>
      <p:sp>
        <p:nvSpPr>
          <p:cNvPr id="92" name="CuadroTexto 91">
            <a:extLst>
              <a:ext uri="{FF2B5EF4-FFF2-40B4-BE49-F238E27FC236}">
                <a16:creationId xmlns:a16="http://schemas.microsoft.com/office/drawing/2014/main" id="{D4FB84A6-983F-1A4C-A7F8-CBCD450F4BD4}"/>
              </a:ext>
            </a:extLst>
          </p:cNvPr>
          <p:cNvSpPr txBox="1"/>
          <p:nvPr/>
        </p:nvSpPr>
        <p:spPr>
          <a:xfrm>
            <a:off x="2097421" y="5455908"/>
            <a:ext cx="300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 repite mismo procedimiento</a:t>
            </a:r>
          </a:p>
          <a:p>
            <a:r>
              <a:rPr lang="es-ES" dirty="0"/>
              <a:t>con el 9 y el 7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FD744906-DFC1-FF46-834F-42943C78C215}"/>
              </a:ext>
            </a:extLst>
          </p:cNvPr>
          <p:cNvSpPr txBox="1"/>
          <p:nvPr/>
        </p:nvSpPr>
        <p:spPr>
          <a:xfrm>
            <a:off x="9003298" y="504240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097 ”a”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E1870F12-96B9-4B45-84BE-9FC88DA6D27B}"/>
              </a:ext>
            </a:extLst>
          </p:cNvPr>
          <p:cNvSpPr txBox="1"/>
          <p:nvPr/>
        </p:nvSpPr>
        <p:spPr>
          <a:xfrm>
            <a:off x="8979427" y="589089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093 ”]”</a:t>
            </a:r>
          </a:p>
        </p:txBody>
      </p:sp>
    </p:spTree>
    <p:extLst>
      <p:ext uri="{BB962C8B-B14F-4D97-AF65-F5344CB8AC3E}">
        <p14:creationId xmlns:p14="http://schemas.microsoft.com/office/powerpoint/2010/main" val="40317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4 0.00324 L 0.14258 0.00324 " pathEditMode="relative" ptsTypes="AA"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-1.85185E-6 L 0.21029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36 -0.00556 L 0.14179 -0.0055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000"/>
                            </p:stCondLst>
                            <p:childTnLst>
                              <p:par>
                                <p:cTn id="5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0"/>
                            </p:stCondLst>
                            <p:childTnLst>
                              <p:par>
                                <p:cTn id="5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0"/>
                            </p:stCondLst>
                            <p:childTnLst>
                              <p:par>
                                <p:cTn id="6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000"/>
                            </p:stCondLst>
                            <p:childTnLst>
                              <p:par>
                                <p:cTn id="6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9000"/>
                            </p:stCondLst>
                            <p:childTnLst>
                              <p:par>
                                <p:cTn id="7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1000"/>
                            </p:stCondLst>
                            <p:childTnLst>
                              <p:par>
                                <p:cTn id="8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3000"/>
                            </p:stCondLst>
                            <p:childTnLst>
                              <p:par>
                                <p:cTn id="8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01366 L 0.24336 0.5798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2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834 L -0.13099 0.2754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49" y="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44 L 0.22175 0.62084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3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74 L 0.20052 0.66065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3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5" grpId="0"/>
      <p:bldP spid="17" grpId="0"/>
      <p:bldP spid="4" grpId="1"/>
      <p:bldP spid="35" grpId="0"/>
      <p:bldP spid="83" grpId="0" animBg="1"/>
      <p:bldP spid="84" grpId="0" animBg="1"/>
      <p:bldP spid="85" grpId="0" animBg="1"/>
      <p:bldP spid="86" grpId="0" animBg="1"/>
      <p:bldP spid="92" grpId="0"/>
      <p:bldP spid="93" grpId="1"/>
      <p:bldP spid="9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SOLUCION FINAL ADOPTADA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5665694" y="1314265"/>
            <a:ext cx="5946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Generar una estructura GAN para entrenar todos los modelos a la vez.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Entradas: Vector aleatorio y Numero (0-9).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Salidas: Numero Recibido (0-9) y Numero </a:t>
            </a:r>
            <a:r>
              <a:rPr lang="es-ES" dirty="0" err="1"/>
              <a:t>Hack</a:t>
            </a:r>
            <a:r>
              <a:rPr lang="es-ES" dirty="0"/>
              <a:t> (0-9).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crean dos modelos partiendo de los ya existentes.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31F69C3-F963-3E4F-B3FD-F04F4E2A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536" y="2807338"/>
            <a:ext cx="2444377" cy="3600824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B4476A8E-D693-A144-A3D9-B4D3BA918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646" y="2807338"/>
            <a:ext cx="2395412" cy="360051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78ACDD2-730E-944A-8ADD-FE9B667DD359}"/>
              </a:ext>
            </a:extLst>
          </p:cNvPr>
          <p:cNvCxnSpPr>
            <a:cxnSpLocks/>
          </p:cNvCxnSpPr>
          <p:nvPr/>
        </p:nvCxnSpPr>
        <p:spPr>
          <a:xfrm flipH="1">
            <a:off x="3344982" y="2677459"/>
            <a:ext cx="7826" cy="460187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9F6D90EF-F89C-9244-ABC0-20DB53DB592F}"/>
              </a:ext>
            </a:extLst>
          </p:cNvPr>
          <p:cNvSpPr txBox="1"/>
          <p:nvPr/>
        </p:nvSpPr>
        <p:spPr>
          <a:xfrm>
            <a:off x="5899088" y="6344164"/>
            <a:ext cx="22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Parámetros: 1569852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D19CA83-FBB8-1140-93BE-445335432090}"/>
              </a:ext>
            </a:extLst>
          </p:cNvPr>
          <p:cNvSpPr txBox="1"/>
          <p:nvPr/>
        </p:nvSpPr>
        <p:spPr>
          <a:xfrm>
            <a:off x="8171568" y="6344164"/>
            <a:ext cx="22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Parámetros: 1424482</a:t>
            </a:r>
          </a:p>
        </p:txBody>
      </p:sp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66A4A8C8-3C2C-BD44-906D-B1682AB79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842" y="1113233"/>
            <a:ext cx="4604851" cy="1564226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7C628BCF-26E5-0F48-B875-11928C828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842" y="3125021"/>
            <a:ext cx="4565131" cy="357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7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Entrenamiento de los modelos en conjunto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5940148" y="1491804"/>
            <a:ext cx="55624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crea función de perdida personalizada para maximizar la perdida.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Generador GAN no se entrena. Se realiza prueba entrenando los pesos del generador GAN sin resultados satisfactorios.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Partimos de los modelos ya pre-entrenados.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5329D03-75F9-7544-8C43-938DC8A3D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73" y="4019784"/>
            <a:ext cx="4610769" cy="245035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E5B566B-C8F6-A740-B6DC-15FED87302C1}"/>
              </a:ext>
            </a:extLst>
          </p:cNvPr>
          <p:cNvSpPr txBox="1"/>
          <p:nvPr/>
        </p:nvSpPr>
        <p:spPr>
          <a:xfrm>
            <a:off x="5940147" y="4169687"/>
            <a:ext cx="55624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Búsqueda </a:t>
            </a:r>
            <a:r>
              <a:rPr lang="es-ES" dirty="0" err="1"/>
              <a:t>Hiper</a:t>
            </a:r>
            <a:r>
              <a:rPr lang="es-ES" dirty="0"/>
              <a:t>-parámetros, peso LOSS DECO.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0,1 – 0,9. 7000 épocas.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No se encuentra variación significativa, se fija en 0,8.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4242A6C-E7E4-734C-877B-39BC754C3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607" y="1314265"/>
            <a:ext cx="4715435" cy="1308847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337DFFA1-278D-E549-AE36-C54E259B7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06" y="2591706"/>
            <a:ext cx="4715435" cy="130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3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>
            <a:normAutofit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resultados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D83EAAC2-29CA-D644-94E2-A59078644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18" y="1135163"/>
            <a:ext cx="6686224" cy="2678665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4DC7F192-49C5-3C49-AD17-CA46DA979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44" y="3989386"/>
            <a:ext cx="6686225" cy="2678665"/>
          </a:xfrm>
          <a:prstGeom prst="rect">
            <a:avLst/>
          </a:prstGeom>
        </p:spPr>
      </p:pic>
      <p:pic>
        <p:nvPicPr>
          <p:cNvPr id="9" name="Imagen 8" descr="Gráfico, Histograma, Gráfico de cajas y bigotes&#10;&#10;Descripción generada automáticamente">
            <a:extLst>
              <a:ext uri="{FF2B5EF4-FFF2-40B4-BE49-F238E27FC236}">
                <a16:creationId xmlns:a16="http://schemas.microsoft.com/office/drawing/2014/main" id="{75A54A8A-7399-ED40-9A54-14FC408F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0" y="1289660"/>
            <a:ext cx="3496236" cy="350660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F8A8ACF-D940-2144-946C-672DE9FF8817}"/>
              </a:ext>
            </a:extLst>
          </p:cNvPr>
          <p:cNvSpPr txBox="1"/>
          <p:nvPr/>
        </p:nvSpPr>
        <p:spPr>
          <a:xfrm>
            <a:off x="8128000" y="4968175"/>
            <a:ext cx="2962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Modelos Pre-entrenados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8000 épocas.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LOSS DECO = 0,8.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417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517" y="458764"/>
            <a:ext cx="6866965" cy="729060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B2E37-75CB-EF41-983A-75FE8C08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495" y="1307708"/>
            <a:ext cx="9149362" cy="527729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PLANTEAMIENTO DEL PROBLEMA</a:t>
            </a:r>
          </a:p>
          <a:p>
            <a:r>
              <a:rPr lang="es-ES" dirty="0"/>
              <a:t>SOLUCIÓN INICIAL ADOPTADA</a:t>
            </a:r>
          </a:p>
          <a:p>
            <a:pPr lvl="1"/>
            <a:r>
              <a:rPr lang="es-ES" dirty="0"/>
              <a:t>Modelo GAN como generador de números.</a:t>
            </a:r>
          </a:p>
          <a:p>
            <a:pPr lvl="1"/>
            <a:r>
              <a:rPr lang="es-ES" dirty="0"/>
              <a:t>Modelo AUTOENCODER como sistema de encriptación.</a:t>
            </a:r>
          </a:p>
          <a:p>
            <a:pPr lvl="1"/>
            <a:r>
              <a:rPr lang="es-ES" dirty="0"/>
              <a:t>Modelo CONVOLUCIONAL como decodificador de las imágenes.</a:t>
            </a:r>
          </a:p>
          <a:p>
            <a:pPr lvl="1"/>
            <a:r>
              <a:rPr lang="es-ES" dirty="0"/>
              <a:t>Modelo CONVOLUCIONAL como posible hacker al sistema.</a:t>
            </a:r>
          </a:p>
          <a:p>
            <a:pPr lvl="1"/>
            <a:r>
              <a:rPr lang="es-ES" dirty="0"/>
              <a:t>Funciones Transmisión/Recepción texto.</a:t>
            </a:r>
          </a:p>
          <a:p>
            <a:pPr lvl="1"/>
            <a:r>
              <a:rPr lang="es-ES" dirty="0"/>
              <a:t>Resultados.</a:t>
            </a:r>
          </a:p>
          <a:p>
            <a:r>
              <a:rPr lang="es-ES" dirty="0"/>
              <a:t>SOLUCION FINAL ADOPTADA</a:t>
            </a:r>
          </a:p>
          <a:p>
            <a:pPr lvl="1"/>
            <a:r>
              <a:rPr lang="es-ES" dirty="0"/>
              <a:t>Entrenamiento de los modelos en conjunto.</a:t>
            </a:r>
          </a:p>
          <a:p>
            <a:pPr lvl="1"/>
            <a:r>
              <a:rPr lang="es-ES" dirty="0"/>
              <a:t>Resultados.</a:t>
            </a:r>
          </a:p>
          <a:p>
            <a:r>
              <a:rPr lang="es-ES" dirty="0"/>
              <a:t>CONCLUSIONES</a:t>
            </a:r>
          </a:p>
          <a:p>
            <a:pPr marL="457200" lvl="1" indent="0">
              <a:buNone/>
            </a:pPr>
            <a:endParaRPr lang="es-ES" dirty="0"/>
          </a:p>
          <a:p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495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517" y="458764"/>
            <a:ext cx="6866965" cy="729060"/>
          </a:xfrm>
        </p:spPr>
        <p:txBody>
          <a:bodyPr/>
          <a:lstStyle/>
          <a:p>
            <a:pPr algn="ctr"/>
            <a:r>
              <a:rPr lang="es-ES" u="sng" dirty="0" err="1">
                <a:solidFill>
                  <a:schemeClr val="bg1"/>
                </a:solidFill>
              </a:rPr>
              <a:t>cONCLUSIONES</a:t>
            </a:r>
            <a:endParaRPr lang="es-ES" u="sng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B2E37-75CB-EF41-983A-75FE8C08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495" y="1307708"/>
            <a:ext cx="9149362" cy="527729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Aplicando técnicas GAN y estadísticas se puede generar encriptaciones sin necesidad de aplicar algoritmos de criptografía.</a:t>
            </a:r>
          </a:p>
          <a:p>
            <a:pPr algn="just"/>
            <a:r>
              <a:rPr lang="es-ES" dirty="0"/>
              <a:t>Enfrentando los modelos se puede entrenar un conjunto de redes neuronales para generar una encriptación mas fuerte.</a:t>
            </a:r>
          </a:p>
          <a:p>
            <a:pPr algn="just"/>
            <a:r>
              <a:rPr lang="es-ES" dirty="0"/>
              <a:t>Posibles mejoras:</a:t>
            </a:r>
          </a:p>
          <a:p>
            <a:pPr lvl="1" algn="just"/>
            <a:r>
              <a:rPr lang="es-ES" dirty="0"/>
              <a:t>Reducir la transmisión de información a un solo vector de tamaño 16.</a:t>
            </a:r>
          </a:p>
          <a:p>
            <a:pPr lvl="1" algn="just"/>
            <a:r>
              <a:rPr lang="es-ES" dirty="0"/>
              <a:t>Convertir el código a </a:t>
            </a:r>
            <a:r>
              <a:rPr lang="es-ES" dirty="0" err="1"/>
              <a:t>TensorFlow</a:t>
            </a:r>
            <a:r>
              <a:rPr lang="es-ES" dirty="0"/>
              <a:t> Lite, para en inferencia, usar herramientas tipo Coral.</a:t>
            </a:r>
          </a:p>
          <a:p>
            <a:pPr lvl="1" algn="just"/>
            <a:r>
              <a:rPr lang="es-ES" dirty="0"/>
              <a:t> Probar otro tipo de arquitecturas para los modelos.</a:t>
            </a:r>
          </a:p>
          <a:p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2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517" y="458764"/>
            <a:ext cx="6866965" cy="729060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Planteamiento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B2E37-75CB-EF41-983A-75FE8C08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495" y="1307708"/>
            <a:ext cx="9149362" cy="1175516"/>
          </a:xfrm>
        </p:spPr>
        <p:txBody>
          <a:bodyPr>
            <a:normAutofit fontScale="85000" lnSpcReduction="10000"/>
          </a:bodyPr>
          <a:lstStyle/>
          <a:p>
            <a:r>
              <a:rPr lang="es-ES" dirty="0" err="1"/>
              <a:t>Paper</a:t>
            </a:r>
            <a:r>
              <a:rPr lang="es-ES" dirty="0"/>
              <a:t>: </a:t>
            </a:r>
            <a:r>
              <a:rPr lang="es-ES" b="1" dirty="0"/>
              <a:t>Chaos </a:t>
            </a:r>
            <a:r>
              <a:rPr lang="es-ES" b="1" dirty="0" err="1"/>
              <a:t>Theory</a:t>
            </a:r>
            <a:r>
              <a:rPr lang="es-ES" b="1" dirty="0"/>
              <a:t> </a:t>
            </a:r>
            <a:r>
              <a:rPr lang="es-ES" b="1" dirty="0" err="1"/>
              <a:t>on</a:t>
            </a:r>
            <a:r>
              <a:rPr lang="es-ES" b="1" dirty="0"/>
              <a:t> </a:t>
            </a:r>
            <a:r>
              <a:rPr lang="es-ES" b="1" dirty="0" err="1"/>
              <a:t>Generative</a:t>
            </a:r>
            <a:r>
              <a:rPr lang="es-ES" b="1" dirty="0"/>
              <a:t> </a:t>
            </a:r>
            <a:r>
              <a:rPr lang="es-ES" b="1" dirty="0" err="1"/>
              <a:t>Adversarial</a:t>
            </a:r>
            <a:r>
              <a:rPr lang="es-ES" b="1" dirty="0"/>
              <a:t> Networks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Encryption</a:t>
            </a:r>
            <a:r>
              <a:rPr lang="es-ES" b="1" dirty="0"/>
              <a:t> and </a:t>
            </a:r>
            <a:r>
              <a:rPr lang="es-ES" b="1" dirty="0" err="1"/>
              <a:t>Decryption</a:t>
            </a:r>
            <a:r>
              <a:rPr lang="es-ES" b="1" dirty="0"/>
              <a:t> of Data. </a:t>
            </a:r>
            <a:r>
              <a:rPr lang="es-ES" dirty="0"/>
              <a:t>https://</a:t>
            </a:r>
            <a:r>
              <a:rPr lang="es-ES" dirty="0" err="1"/>
              <a:t>www.researchgate.net</a:t>
            </a:r>
            <a:r>
              <a:rPr lang="es-ES" dirty="0"/>
              <a:t>/</a:t>
            </a:r>
            <a:r>
              <a:rPr lang="es-ES" dirty="0" err="1"/>
              <a:t>publication</a:t>
            </a:r>
            <a:r>
              <a:rPr lang="es-ES" dirty="0"/>
              <a:t>/336925933</a:t>
            </a:r>
            <a:br>
              <a:rPr lang="es-ES" dirty="0"/>
            </a:b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4FE69163-BBA2-A24E-BD3E-5872964A3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48" y="2211598"/>
            <a:ext cx="7861339" cy="41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3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517" y="458764"/>
            <a:ext cx="6866965" cy="729060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Planteamiento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BB2E37-75CB-EF41-983A-75FE8C08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495" y="1307707"/>
            <a:ext cx="9149362" cy="477932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ES" dirty="0"/>
              <a:t>Generar chat encriptado “Sin Clave de Encriptación”.</a:t>
            </a:r>
          </a:p>
          <a:p>
            <a:pPr algn="just"/>
            <a:r>
              <a:rPr lang="es-ES" dirty="0"/>
              <a:t>El texto se pasa a numérico con código ASCII.</a:t>
            </a:r>
          </a:p>
          <a:p>
            <a:pPr algn="just"/>
            <a:r>
              <a:rPr lang="es-ES" dirty="0"/>
              <a:t>Usar modelo GAN con el </a:t>
            </a:r>
            <a:r>
              <a:rPr lang="es-ES" dirty="0" err="1"/>
              <a:t>dataset</a:t>
            </a:r>
            <a:r>
              <a:rPr lang="es-ES" dirty="0"/>
              <a:t> MINST números como generador de números.</a:t>
            </a:r>
          </a:p>
          <a:p>
            <a:pPr algn="just"/>
            <a:r>
              <a:rPr lang="es-ES" dirty="0"/>
              <a:t>Usar modelo AUTOENCODER para generar espacio latente para transmitir.</a:t>
            </a:r>
          </a:p>
          <a:p>
            <a:pPr algn="just"/>
            <a:r>
              <a:rPr lang="es-ES" dirty="0"/>
              <a:t>Usar modelo CONVOLUCIONAL para pasar de imagen a texto.</a:t>
            </a:r>
          </a:p>
          <a:p>
            <a:pPr algn="just"/>
            <a:r>
              <a:rPr lang="es-ES" dirty="0"/>
              <a:t>Realizar simulaciones y generar </a:t>
            </a:r>
            <a:r>
              <a:rPr lang="es-ES" dirty="0" err="1"/>
              <a:t>datasets</a:t>
            </a:r>
            <a:r>
              <a:rPr lang="es-ES" dirty="0"/>
              <a:t> encriptados para con otro modelo </a:t>
            </a:r>
            <a:r>
              <a:rPr lang="es-ES" dirty="0" err="1"/>
              <a:t>convolucional</a:t>
            </a:r>
            <a:r>
              <a:rPr lang="es-ES" dirty="0"/>
              <a:t> intentar </a:t>
            </a:r>
            <a:r>
              <a:rPr lang="es-ES" dirty="0" err="1"/>
              <a:t>hackear</a:t>
            </a:r>
            <a:r>
              <a:rPr lang="es-ES" dirty="0"/>
              <a:t> la conexión.</a:t>
            </a:r>
          </a:p>
          <a:p>
            <a:pPr marL="0" indent="0">
              <a:buNone/>
            </a:pPr>
            <a:br>
              <a:rPr lang="es-ES" dirty="0"/>
            </a:b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95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Solución inicial adoptada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592072-9BA2-EF4D-965C-1DDF1AD0B505}"/>
              </a:ext>
            </a:extLst>
          </p:cNvPr>
          <p:cNvSpPr txBox="1"/>
          <p:nvPr/>
        </p:nvSpPr>
        <p:spPr>
          <a:xfrm>
            <a:off x="6624917" y="1881270"/>
            <a:ext cx="4620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Generar un espacio latente codificado lo mas caótico posible.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Evitar usar “claves de encriptación”.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Conseguir que el modelo genere su propia encriptación.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8F7153D5-F686-134A-9DCA-C9616B1CE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88" y="1881270"/>
            <a:ext cx="5681029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1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GAN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7242268" y="1280041"/>
            <a:ext cx="42761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Entradas: vector aleatorio de dimensión 100 y numero de 0 a 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entrena con </a:t>
            </a:r>
            <a:r>
              <a:rPr lang="es-ES" dirty="0" err="1"/>
              <a:t>dataset</a:t>
            </a:r>
            <a:r>
              <a:rPr lang="es-ES" dirty="0"/>
              <a:t> MNIST.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Salida imagen de 28x28 (784) con cierta variabilidad para el </a:t>
            </a:r>
            <a:r>
              <a:rPr lang="es-ES" dirty="0" err="1"/>
              <a:t>autoencoder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este proyecto solo usare el generador GAN.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Parámetros: 1169336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Modelo esta basado en: https://</a:t>
            </a:r>
            <a:r>
              <a:rPr lang="es-ES" dirty="0" err="1"/>
              <a:t>machinelearningmastery.com</a:t>
            </a:r>
            <a:r>
              <a:rPr lang="es-ES" dirty="0"/>
              <a:t>/how-to-develop-a-conditional-generative-adversarial-network-from-scratch/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3" name="Imagen 12" descr="Diagrama, Tabla&#10;&#10;Descripción generada automáticamente">
            <a:extLst>
              <a:ext uri="{FF2B5EF4-FFF2-40B4-BE49-F238E27FC236}">
                <a16:creationId xmlns:a16="http://schemas.microsoft.com/office/drawing/2014/main" id="{B9014006-84C3-AD47-8FB3-875FD8FFC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66" y="1280041"/>
            <a:ext cx="5894419" cy="5064123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5B98226F-57BD-FE41-95C9-5AC05FE56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856" y="4651788"/>
            <a:ext cx="3168327" cy="149369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408370A-ED0C-304D-B691-367EC16A1C87}"/>
              </a:ext>
            </a:extLst>
          </p:cNvPr>
          <p:cNvSpPr/>
          <p:nvPr/>
        </p:nvSpPr>
        <p:spPr>
          <a:xfrm>
            <a:off x="7619856" y="4651788"/>
            <a:ext cx="859126" cy="791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86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 err="1">
                <a:solidFill>
                  <a:schemeClr val="bg1"/>
                </a:solidFill>
              </a:rPr>
              <a:t>autoencoder</a:t>
            </a:r>
            <a:endParaRPr lang="es-ES" u="sng" dirty="0">
              <a:solidFill>
                <a:schemeClr val="bg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5337958" y="1280041"/>
            <a:ext cx="59020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Entradas: Imagen del generador GAN (784)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entrena con </a:t>
            </a:r>
            <a:r>
              <a:rPr lang="es-ES" dirty="0" err="1"/>
              <a:t>dataset</a:t>
            </a:r>
            <a:r>
              <a:rPr lang="es-ES" dirty="0"/>
              <a:t> MNIST.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Encoder</a:t>
            </a:r>
            <a:r>
              <a:rPr lang="es-ES" dirty="0"/>
              <a:t>: espacio latente de dimensión 16.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 del </a:t>
            </a:r>
            <a:r>
              <a:rPr lang="es-ES" dirty="0" err="1"/>
              <a:t>encoder</a:t>
            </a:r>
            <a:r>
              <a:rPr lang="es-ES" dirty="0"/>
              <a:t> texto codificado, transmite por internet.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Decoder</a:t>
            </a:r>
            <a:r>
              <a:rPr lang="es-ES" dirty="0"/>
              <a:t>: recibe vector de 16 y vuelve a generar imagen de dimensión 784.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Conseguir que este espacio latente sea lo mas caótico posible.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generan dos </a:t>
            </a:r>
            <a:r>
              <a:rPr lang="es-ES" dirty="0" err="1"/>
              <a:t>autoencoders</a:t>
            </a:r>
            <a:r>
              <a:rPr lang="es-ES" dirty="0"/>
              <a:t> y los </a:t>
            </a:r>
            <a:r>
              <a:rPr lang="es-ES" dirty="0" err="1"/>
              <a:t>encoders</a:t>
            </a:r>
            <a:r>
              <a:rPr lang="es-ES" dirty="0"/>
              <a:t> y </a:t>
            </a:r>
            <a:r>
              <a:rPr lang="es-ES" dirty="0" err="1"/>
              <a:t>decoders</a:t>
            </a:r>
            <a:r>
              <a:rPr lang="es-ES" dirty="0"/>
              <a:t> por separado para poder obtener el espacio latente.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Parámetros: 220320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25904E-7188-CF4F-B1E7-B969B07B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529" y="1112627"/>
            <a:ext cx="3518258" cy="5577959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2592A080-5D19-D34D-8A37-9AAF5430C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081" y="4515091"/>
            <a:ext cx="3168327" cy="149369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9E97496-5C8F-9F43-9006-6634D54D4E4C}"/>
              </a:ext>
            </a:extLst>
          </p:cNvPr>
          <p:cNvSpPr/>
          <p:nvPr/>
        </p:nvSpPr>
        <p:spPr>
          <a:xfrm>
            <a:off x="7380514" y="4515091"/>
            <a:ext cx="1490354" cy="947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56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AUTOENCODER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7040025" y="1453136"/>
            <a:ext cx="4591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comprueba que el espacio latente es único a cada </a:t>
            </a:r>
            <a:r>
              <a:rPr lang="es-ES" dirty="0" err="1"/>
              <a:t>encoder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Inicialización de pesos es aleatoria.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D27346-273C-A847-A8F2-515789A3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311" y="1453136"/>
            <a:ext cx="5562485" cy="82119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DFC648-2852-2447-A793-41434AFBB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261" y="2592178"/>
            <a:ext cx="5567083" cy="816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650855-2806-844F-8F79-A5810395C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761" y="3726304"/>
            <a:ext cx="5587583" cy="8211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41BFAEC-1D87-7641-9AD7-CBB374C6C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268" y="4901860"/>
            <a:ext cx="5608568" cy="82119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29C48F1-3797-CA45-9A71-5696D5B46544}"/>
              </a:ext>
            </a:extLst>
          </p:cNvPr>
          <p:cNvSpPr txBox="1"/>
          <p:nvPr/>
        </p:nvSpPr>
        <p:spPr>
          <a:xfrm>
            <a:off x="3093523" y="1161326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Encoder</a:t>
            </a:r>
            <a:r>
              <a:rPr lang="es-ES" dirty="0"/>
              <a:t> 1 – </a:t>
            </a:r>
            <a:r>
              <a:rPr lang="es-ES" dirty="0" err="1"/>
              <a:t>Decoder</a:t>
            </a:r>
            <a:r>
              <a:rPr lang="es-ES" dirty="0"/>
              <a:t>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BD4BCA7-D9CC-DE44-AB37-6CC4E5C616E3}"/>
              </a:ext>
            </a:extLst>
          </p:cNvPr>
          <p:cNvSpPr txBox="1"/>
          <p:nvPr/>
        </p:nvSpPr>
        <p:spPr>
          <a:xfrm>
            <a:off x="3034876" y="2251731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Encoder</a:t>
            </a:r>
            <a:r>
              <a:rPr lang="es-ES" dirty="0"/>
              <a:t> 2 – </a:t>
            </a:r>
            <a:r>
              <a:rPr lang="es-ES" dirty="0" err="1"/>
              <a:t>Decoder</a:t>
            </a:r>
            <a:r>
              <a:rPr lang="es-ES" dirty="0"/>
              <a:t> 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FE7E46-C184-4E4D-8765-622856B9B3BC}"/>
              </a:ext>
            </a:extLst>
          </p:cNvPr>
          <p:cNvSpPr txBox="1"/>
          <p:nvPr/>
        </p:nvSpPr>
        <p:spPr>
          <a:xfrm>
            <a:off x="3024626" y="3382713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Encoder</a:t>
            </a:r>
            <a:r>
              <a:rPr lang="es-ES" dirty="0"/>
              <a:t> 1 – </a:t>
            </a:r>
            <a:r>
              <a:rPr lang="es-ES" dirty="0" err="1"/>
              <a:t>Decoder</a:t>
            </a:r>
            <a:r>
              <a:rPr lang="es-ES" dirty="0"/>
              <a:t>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D842F13-4ACE-D943-BF30-1EE3E49DD289}"/>
              </a:ext>
            </a:extLst>
          </p:cNvPr>
          <p:cNvSpPr txBox="1"/>
          <p:nvPr/>
        </p:nvSpPr>
        <p:spPr>
          <a:xfrm>
            <a:off x="3034876" y="4593295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Encoder</a:t>
            </a:r>
            <a:r>
              <a:rPr lang="es-ES" dirty="0"/>
              <a:t> 2 – </a:t>
            </a:r>
            <a:r>
              <a:rPr lang="es-ES" dirty="0" err="1"/>
              <a:t>Decoder</a:t>
            </a:r>
            <a:r>
              <a:rPr lang="es-ES" dirty="0"/>
              <a:t> 1</a:t>
            </a:r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A8DF8738-1B00-7F41-A3BA-E2772400B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2866" y="4229359"/>
            <a:ext cx="3168327" cy="149369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1F24B6E4-F46E-ED4B-800A-D1531D7342AF}"/>
              </a:ext>
            </a:extLst>
          </p:cNvPr>
          <p:cNvSpPr/>
          <p:nvPr/>
        </p:nvSpPr>
        <p:spPr>
          <a:xfrm>
            <a:off x="8639299" y="4229359"/>
            <a:ext cx="1490354" cy="947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005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A6EF2-BA2A-F443-BE33-4AB37E7F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45" y="513836"/>
            <a:ext cx="5133109" cy="766205"/>
          </a:xfrm>
        </p:spPr>
        <p:txBody>
          <a:bodyPr/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CONVOLUCIONAL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86FCA3D-FA76-5841-B191-14E5605B9191}"/>
              </a:ext>
            </a:extLst>
          </p:cNvPr>
          <p:cNvGrpSpPr/>
          <p:nvPr/>
        </p:nvGrpSpPr>
        <p:grpSpPr>
          <a:xfrm>
            <a:off x="3388658" y="0"/>
            <a:ext cx="8817629" cy="6853240"/>
            <a:chOff x="3388658" y="0"/>
            <a:chExt cx="8817629" cy="6853240"/>
          </a:xfrm>
        </p:grpSpPr>
        <p:pic>
          <p:nvPicPr>
            <p:cNvPr id="6" name="Imagen 5" descr="Texto&#10;&#10;Descripción generada automáticamente">
              <a:extLst>
                <a:ext uri="{FF2B5EF4-FFF2-40B4-BE49-F238E27FC236}">
                  <a16:creationId xmlns:a16="http://schemas.microsoft.com/office/drawing/2014/main" id="{6E852C3D-8443-D84E-AF43-479FDE0E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2700" y="0"/>
              <a:ext cx="2019300" cy="959224"/>
            </a:xfrm>
            <a:prstGeom prst="rect">
              <a:avLst/>
            </a:prstGeom>
          </p:spPr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61748D66-2E08-FE46-A717-C8A0744CE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0774" y="6087035"/>
              <a:ext cx="1915513" cy="76620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B52D7DF-5062-F94F-88ED-0DDDC302C068}"/>
                </a:ext>
              </a:extLst>
            </p:cNvPr>
            <p:cNvSpPr txBox="1"/>
            <p:nvPr/>
          </p:nvSpPr>
          <p:spPr>
            <a:xfrm>
              <a:off x="3388658" y="110280"/>
              <a:ext cx="5562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Máster en Inteligencia Artificial Avanzada y Aplicada, IA</a:t>
              </a:r>
              <a:r>
                <a:rPr lang="es-ES" baseline="30000" dirty="0"/>
                <a:t>3</a:t>
              </a:r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12E61594-84CB-7643-B6B1-FF0B93406FCE}"/>
              </a:ext>
            </a:extLst>
          </p:cNvPr>
          <p:cNvSpPr txBox="1">
            <a:spLocks/>
          </p:cNvSpPr>
          <p:nvPr/>
        </p:nvSpPr>
        <p:spPr>
          <a:xfrm>
            <a:off x="6624917" y="1725798"/>
            <a:ext cx="4276165" cy="435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D4EC0-A85B-2448-92F2-3BD6C3A4A8D9}"/>
              </a:ext>
            </a:extLst>
          </p:cNvPr>
          <p:cNvSpPr txBox="1"/>
          <p:nvPr/>
        </p:nvSpPr>
        <p:spPr>
          <a:xfrm>
            <a:off x="5337958" y="1280041"/>
            <a:ext cx="59020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Entradas: Imagen del </a:t>
            </a:r>
            <a:r>
              <a:rPr lang="es-ES" dirty="0" err="1"/>
              <a:t>decoder</a:t>
            </a:r>
            <a:r>
              <a:rPr lang="es-ES" dirty="0"/>
              <a:t> (28x28)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entrena con </a:t>
            </a:r>
            <a:r>
              <a:rPr lang="es-ES" dirty="0" err="1"/>
              <a:t>dataset</a:t>
            </a:r>
            <a:r>
              <a:rPr lang="es-ES" dirty="0"/>
              <a:t> MNIST.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Salida son los números del 0 al 9.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Posteriormente se pasan de ASCII a texto.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Resultados en test: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Test </a:t>
            </a:r>
            <a:r>
              <a:rPr lang="es-ES" dirty="0" err="1"/>
              <a:t>loss</a:t>
            </a:r>
            <a:r>
              <a:rPr lang="es-ES" dirty="0"/>
              <a:t>: 0.024375958368182182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Test </a:t>
            </a:r>
            <a:r>
              <a:rPr lang="es-ES" dirty="0" err="1"/>
              <a:t>accuracy</a:t>
            </a:r>
            <a:r>
              <a:rPr lang="es-ES" dirty="0"/>
              <a:t>: 0.9926000237464905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Resultados del </a:t>
            </a:r>
            <a:r>
              <a:rPr lang="es-ES" dirty="0" err="1"/>
              <a:t>decoder</a:t>
            </a:r>
            <a:r>
              <a:rPr lang="es-ES" dirty="0"/>
              <a:t> (prueba de 10 números):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Test </a:t>
            </a:r>
            <a:r>
              <a:rPr lang="es-ES" dirty="0" err="1"/>
              <a:t>loss</a:t>
            </a:r>
            <a:r>
              <a:rPr lang="es-ES" dirty="0"/>
              <a:t>: 0.0027047712355852127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Test </a:t>
            </a:r>
            <a:r>
              <a:rPr lang="es-ES" dirty="0" err="1"/>
              <a:t>accuracy</a:t>
            </a:r>
            <a:r>
              <a:rPr lang="es-ES" dirty="0"/>
              <a:t>: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Parámetros: 34826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C16E2A01-80A2-364C-9AB8-EA5ECA314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81" y="1280041"/>
            <a:ext cx="3556000" cy="5384800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87079CDB-6B8A-1343-ACB6-A5DD3669D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081" y="4515091"/>
            <a:ext cx="3168327" cy="149369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57D4FF3-2C13-1E47-9989-AF6A0FD77330}"/>
              </a:ext>
            </a:extLst>
          </p:cNvPr>
          <p:cNvSpPr/>
          <p:nvPr/>
        </p:nvSpPr>
        <p:spPr>
          <a:xfrm>
            <a:off x="8858993" y="4515090"/>
            <a:ext cx="853416" cy="904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356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2445</TotalTime>
  <Words>1311</Words>
  <Application>Microsoft Macintosh PowerPoint</Application>
  <PresentationFormat>Panorámica</PresentationFormat>
  <Paragraphs>244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Circuito</vt:lpstr>
      <vt:lpstr>Sistema de encriptación utilizando redes gan y autoencoders</vt:lpstr>
      <vt:lpstr>contenido</vt:lpstr>
      <vt:lpstr>Planteamiento problema</vt:lpstr>
      <vt:lpstr>Planteamiento problema</vt:lpstr>
      <vt:lpstr>Solución inicial adoptada</vt:lpstr>
      <vt:lpstr>GAN</vt:lpstr>
      <vt:lpstr>autoencoder</vt:lpstr>
      <vt:lpstr>AUTOENCODER</vt:lpstr>
      <vt:lpstr>CONVOLUCIONAL</vt:lpstr>
      <vt:lpstr>CONVOLUCIONAL hack</vt:lpstr>
      <vt:lpstr>Resumen solución inicial</vt:lpstr>
      <vt:lpstr>Funciones transmisión recepción texto</vt:lpstr>
      <vt:lpstr>Funciones transmisión recepción texto</vt:lpstr>
      <vt:lpstr>resultados</vt:lpstr>
      <vt:lpstr>resultados</vt:lpstr>
      <vt:lpstr>Resumen solución inicial con función transmisión</vt:lpstr>
      <vt:lpstr>SOLUCION FINAL ADOPTADA</vt:lpstr>
      <vt:lpstr>Entrenamiento de los modelos en conjunto</vt:lpstr>
      <vt:lpstr>resultados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encriptación utilizando redes gan y autoencoders</dc:title>
  <dc:creator>Felipe Higon Martinez</dc:creator>
  <cp:lastModifiedBy>Felipe Higon Martinez</cp:lastModifiedBy>
  <cp:revision>121</cp:revision>
  <dcterms:created xsi:type="dcterms:W3CDTF">2021-02-28T11:52:00Z</dcterms:created>
  <dcterms:modified xsi:type="dcterms:W3CDTF">2021-03-21T17:50:10Z</dcterms:modified>
</cp:coreProperties>
</file>